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0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6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8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8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5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64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6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4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8C17F-BB31-4AD3-93CF-993BEF278017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0A6E0-081F-4075-A211-E8DA37A78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3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474" y="1672044"/>
            <a:ext cx="7604927" cy="156359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Should we have "trust issues" with our memory?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121" y="728209"/>
            <a:ext cx="9144000" cy="1218156"/>
          </a:xfrm>
        </p:spPr>
        <p:txBody>
          <a:bodyPr/>
          <a:lstStyle/>
          <a:p>
            <a:r>
              <a:rPr lang="en-US" dirty="0"/>
              <a:t>PSY 324</a:t>
            </a:r>
          </a:p>
          <a:p>
            <a:r>
              <a:rPr lang="en-US" dirty="0"/>
              <a:t>Module 3 Presentation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502" y="3362249"/>
            <a:ext cx="5364870" cy="2956153"/>
          </a:xfrm>
          <a:prstGeom prst="rect">
            <a:avLst/>
          </a:prstGeom>
          <a:ln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197612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Autobiographical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1837" y="2211795"/>
            <a:ext cx="3263537" cy="3718742"/>
          </a:xfrm>
        </p:spPr>
        <p:txBody>
          <a:bodyPr>
            <a:normAutofit/>
          </a:bodyPr>
          <a:lstStyle/>
          <a:p>
            <a:r>
              <a:rPr lang="en-US" dirty="0"/>
              <a:t>Schema</a:t>
            </a:r>
          </a:p>
          <a:p>
            <a:r>
              <a:rPr lang="en-US" dirty="0"/>
              <a:t>Gist</a:t>
            </a:r>
          </a:p>
          <a:p>
            <a:r>
              <a:rPr lang="en-US" dirty="0"/>
              <a:t>Consistency bias</a:t>
            </a:r>
          </a:p>
          <a:p>
            <a:r>
              <a:rPr lang="en-US" dirty="0"/>
              <a:t>Source monitoring</a:t>
            </a:r>
          </a:p>
          <a:p>
            <a:r>
              <a:rPr lang="en-US" dirty="0"/>
              <a:t>Reality monitoring</a:t>
            </a:r>
          </a:p>
          <a:p>
            <a:endParaRPr lang="en-US" dirty="0"/>
          </a:p>
        </p:txBody>
      </p:sp>
      <p:pic>
        <p:nvPicPr>
          <p:cNvPr id="4" name="Picture 3" descr="My Book about ME - Wikip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12" y="1690688"/>
            <a:ext cx="3025083" cy="4441371"/>
          </a:xfrm>
          <a:prstGeom prst="rect">
            <a:avLst/>
          </a:prstGeom>
        </p:spPr>
      </p:pic>
      <p:pic>
        <p:nvPicPr>
          <p:cNvPr id="5" name="Picture 4" descr="MrsLight - Sarah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916" y="1742939"/>
            <a:ext cx="329184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2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Flashbulb Memories</a:t>
            </a:r>
          </a:p>
        </p:txBody>
      </p:sp>
      <p:pic>
        <p:nvPicPr>
          <p:cNvPr id="4" name="Picture 3" descr="Young woman covers her mouth in shock as she views, from across the river, smoke pouring from the World Trade Center in lower Manhattan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3" t="39999"/>
          <a:stretch>
            <a:fillRect/>
          </a:stretch>
        </p:blipFill>
        <p:spPr bwMode="auto">
          <a:xfrm>
            <a:off x="6801317" y="859930"/>
            <a:ext cx="4181398" cy="541638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311520" y="2225285"/>
            <a:ext cx="4864197" cy="26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>
            <a:lvl1pPr marL="438150" indent="-319088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 kern="1200">
                <a:solidFill>
                  <a:schemeClr val="tx1"/>
                </a:solidFill>
                <a:latin typeface="+mn-lt"/>
                <a:ea typeface="Arial"/>
                <a:cs typeface="Arial"/>
              </a:defRPr>
            </a:lvl1pPr>
            <a:lvl2pPr marL="7302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 kern="1200">
                <a:solidFill>
                  <a:schemeClr val="tx1"/>
                </a:solidFill>
                <a:latin typeface="+mn-lt"/>
                <a:ea typeface="Arial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ED5F1"/>
              </a:buClr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Arial"/>
                <a:cs typeface="+mn-cs"/>
              </a:defRPr>
            </a:lvl3pPr>
            <a:lvl4pPr marL="12160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9639D"/>
              </a:buClr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Arial"/>
                <a:cs typeface="+mn-cs"/>
              </a:defRPr>
            </a:lvl4pPr>
            <a:lvl5pPr marL="14255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171E"/>
              </a:buClr>
              <a:buFont typeface="Wingdings 3" pitchFamily="18" charset="2"/>
              <a:buChar char=""/>
              <a:defRPr lang="en-US" sz="2000" kern="1200">
                <a:solidFill>
                  <a:schemeClr val="tx1"/>
                </a:solidFill>
                <a:latin typeface="+mn-lt"/>
                <a:ea typeface="Arial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906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0000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Flashbulb memory: a detailed account of circumstances surrounding an emotionally significant or shocking, sometimes historic, event</a:t>
            </a:r>
          </a:p>
          <a:p>
            <a:pPr marL="119062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100000"/>
              <a:buFont typeface="Wingdings 2" pitchFamily="18" charset="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60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g9_fig_05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834" y="218585"/>
            <a:ext cx="6083373" cy="637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6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Eyewitness Testimony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938" y="4395624"/>
            <a:ext cx="10515600" cy="4351338"/>
          </a:xfrm>
        </p:spPr>
        <p:txBody>
          <a:bodyPr/>
          <a:lstStyle/>
          <a:p>
            <a:r>
              <a:rPr lang="en-US" dirty="0"/>
              <a:t>Post-event misinformation effect</a:t>
            </a:r>
          </a:p>
          <a:p>
            <a:pPr lvl="1"/>
            <a:r>
              <a:rPr lang="en-US" dirty="0"/>
              <a:t>Proactive interference</a:t>
            </a:r>
          </a:p>
          <a:p>
            <a:pPr lvl="1"/>
            <a:r>
              <a:rPr lang="en-US" dirty="0"/>
              <a:t>Retroactive interference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23062" y="279675"/>
            <a:ext cx="4006569" cy="6291618"/>
          </a:xfrm>
          <a:prstGeom prst="rect">
            <a:avLst/>
          </a:prstGeom>
          <a:gradFill rotWithShape="1">
            <a:gsLst>
              <a:gs pos="0">
                <a:srgbClr val="39639D">
                  <a:tint val="70000"/>
                  <a:satMod val="180000"/>
                </a:srgbClr>
              </a:gs>
              <a:gs pos="62000">
                <a:srgbClr val="39639D">
                  <a:tint val="30000"/>
                  <a:satMod val="180000"/>
                </a:srgbClr>
              </a:gs>
              <a:gs pos="100000">
                <a:srgbClr val="39639D">
                  <a:tint val="22000"/>
                  <a:satMod val="180000"/>
                </a:srgbClr>
              </a:gs>
            </a:gsLst>
            <a:lin ang="16200000" scaled="0"/>
          </a:gradFill>
          <a:ln w="9525" cap="flat" cmpd="sng" algn="ctr">
            <a:noFill/>
            <a:prstDash val="solid"/>
          </a:ln>
          <a:effectLst>
            <a:outerShdw blurRad="50800" dist="38100" dir="5400000" rotWithShape="0">
              <a:srgbClr val="000000">
                <a:alpha val="43137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Two cars have had an accident.&#10;&#10;The caption reads:&#10;&#10;Depiction of actual accident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23"/>
          <a:stretch>
            <a:fillRect/>
          </a:stretch>
        </p:blipFill>
        <p:spPr bwMode="auto">
          <a:xfrm>
            <a:off x="6924331" y="509882"/>
            <a:ext cx="3727450" cy="24463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wo cars have had an accident, with both cars badly damaged.&#10;&#10;Leading question reads:  &quot;About how fast were the cars going when they smashed into each other?&quot;&#10;&#10;Caption reads: Memory constructio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2"/>
          <a:stretch>
            <a:fillRect/>
          </a:stretch>
        </p:blipFill>
        <p:spPr bwMode="auto">
          <a:xfrm>
            <a:off x="6924331" y="3459625"/>
            <a:ext cx="3716337" cy="26082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False Memories - Neurowiki 20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546" y="1449387"/>
            <a:ext cx="3430588" cy="257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1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g9_fig_05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246888"/>
            <a:ext cx="5187696" cy="63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4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 Affecting Eyewitness Testimony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634" y="1564368"/>
            <a:ext cx="10515600" cy="49931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The constructivist approach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1) Eyewitnesses make more errors if they saw a crime committed during a stressful circumstance.</a:t>
            </a:r>
          </a:p>
          <a:p>
            <a:pPr marL="0" indent="0">
              <a:buNone/>
            </a:pPr>
            <a:r>
              <a:rPr lang="en-US" dirty="0"/>
              <a:t>2) Eyewitnesses make more errors when there is a long delay between the events and when testimony is given.</a:t>
            </a:r>
          </a:p>
          <a:p>
            <a:pPr marL="0" indent="0">
              <a:buNone/>
            </a:pPr>
            <a:r>
              <a:rPr lang="en-US" dirty="0"/>
              <a:t>3) Eyewitnesses make more errors when the information is plausible.</a:t>
            </a:r>
          </a:p>
          <a:p>
            <a:pPr marL="0" indent="0">
              <a:buNone/>
            </a:pPr>
            <a:r>
              <a:rPr lang="en-US" dirty="0"/>
              <a:t>4) Eyewitnesses make more errors when there is social pressure.</a:t>
            </a:r>
          </a:p>
          <a:p>
            <a:pPr marL="0" indent="0">
              <a:buNone/>
            </a:pPr>
            <a:r>
              <a:rPr lang="en-US" dirty="0"/>
              <a:t>5)  Eyewitnesses make more errors if someone has provided positive feedback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9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Emotions and Memory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492" y="1563919"/>
            <a:ext cx="2998364" cy="224782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60674" y="3986365"/>
            <a:ext cx="2881466" cy="166549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20634" y="1564368"/>
            <a:ext cx="5601789" cy="4993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dirty="0"/>
              <a:t>We have more accurate recall for pleasant items.</a:t>
            </a:r>
          </a:p>
          <a:p>
            <a:r>
              <a:rPr lang="en-US" dirty="0"/>
              <a:t>We have more accurate recall for neutral stimuli associated with pleasant stimuli.</a:t>
            </a:r>
          </a:p>
          <a:p>
            <a:r>
              <a:rPr lang="en-US" dirty="0"/>
              <a:t>Over time, unpleasant memories fade more than pleasant memories.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1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Recovered-Memory/False Memory</a:t>
            </a:r>
          </a:p>
        </p:txBody>
      </p:sp>
      <p:pic>
        <p:nvPicPr>
          <p:cNvPr id="4" name="Picture 3" descr="Unsuck DC Metro: If Someone Acts this Way on Metro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613" y="2008840"/>
            <a:ext cx="5298599" cy="397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2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closing . .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18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600" dirty="0"/>
              <a:t>“In essence, all memory is false to some degree.  Memory is inherently a reconstructive process, whereby we piece together the past to form a coherent narrative that becomes our autobiography.  In the process of reconstructing the past, we color and shape our life’s experiences based on what we know about the world.”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Bernstein, D.M. &amp; Loftus, E.F. (2009). How to tell if a particular memory is true or false. </a:t>
            </a:r>
            <a:br>
              <a:rPr lang="en-US" dirty="0"/>
            </a:br>
            <a:r>
              <a:rPr lang="en-US" dirty="0"/>
              <a:t>     </a:t>
            </a:r>
            <a:r>
              <a:rPr lang="en-US" i="1" dirty="0"/>
              <a:t>Perspectives of Psychological Science, 4, </a:t>
            </a:r>
            <a:r>
              <a:rPr lang="en-US" dirty="0"/>
              <a:t>370-374.</a:t>
            </a:r>
          </a:p>
        </p:txBody>
      </p:sp>
    </p:spTree>
    <p:extLst>
      <p:ext uri="{BB962C8B-B14F-4D97-AF65-F5344CB8AC3E}">
        <p14:creationId xmlns:p14="http://schemas.microsoft.com/office/powerpoint/2010/main" val="750968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270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 2</vt:lpstr>
      <vt:lpstr>Office Theme</vt:lpstr>
      <vt:lpstr>Should we have "trust issues" with our memory?</vt:lpstr>
      <vt:lpstr>Autobiographical Memory</vt:lpstr>
      <vt:lpstr>Flashbulb Memories</vt:lpstr>
      <vt:lpstr>PowerPoint Presentation</vt:lpstr>
      <vt:lpstr>Eyewitness Testimony</vt:lpstr>
      <vt:lpstr>PowerPoint Presentation</vt:lpstr>
      <vt:lpstr>Factors Affecting Eyewitness Testimony</vt:lpstr>
      <vt:lpstr>Emotions and Memory</vt:lpstr>
      <vt:lpstr>Recovered-Memory/False Memory</vt:lpstr>
      <vt:lpstr>In closing . . .</vt:lpstr>
    </vt:vector>
  </TitlesOfParts>
  <Company>ASU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we have "trust issues" with our memory?</dc:title>
  <dc:creator>Mary Duggan</dc:creator>
  <cp:lastModifiedBy>Sandra Rodriguez</cp:lastModifiedBy>
  <cp:revision>8</cp:revision>
  <dcterms:created xsi:type="dcterms:W3CDTF">2017-10-25T17:13:47Z</dcterms:created>
  <dcterms:modified xsi:type="dcterms:W3CDTF">2019-07-18T02:31:55Z</dcterms:modified>
</cp:coreProperties>
</file>